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sldIdLst>
    <p:sldId id="340" r:id="rId2"/>
    <p:sldId id="341" r:id="rId3"/>
    <p:sldId id="342" r:id="rId4"/>
    <p:sldId id="350" r:id="rId5"/>
    <p:sldId id="351" r:id="rId6"/>
    <p:sldId id="352" r:id="rId7"/>
    <p:sldId id="353" r:id="rId8"/>
    <p:sldId id="343" r:id="rId9"/>
    <p:sldId id="354" r:id="rId10"/>
    <p:sldId id="355" r:id="rId11"/>
    <p:sldId id="347" r:id="rId12"/>
    <p:sldId id="344" r:id="rId13"/>
    <p:sldId id="356" r:id="rId14"/>
    <p:sldId id="348" r:id="rId15"/>
    <p:sldId id="357" r:id="rId16"/>
    <p:sldId id="358" r:id="rId17"/>
    <p:sldId id="359" r:id="rId18"/>
    <p:sldId id="345" r:id="rId19"/>
    <p:sldId id="360" r:id="rId20"/>
    <p:sldId id="361" r:id="rId21"/>
    <p:sldId id="362" r:id="rId22"/>
    <p:sldId id="349" r:id="rId23"/>
    <p:sldId id="363" r:id="rId24"/>
    <p:sldId id="364" r:id="rId2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1C"/>
    <a:srgbClr val="070B55"/>
    <a:srgbClr val="CD0000"/>
    <a:srgbClr val="B50000"/>
    <a:srgbClr val="A20000"/>
    <a:srgbClr val="000000"/>
    <a:srgbClr val="3366FF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4" autoAdjust="0"/>
    <p:restoredTop sz="94816" autoAdjust="0"/>
  </p:normalViewPr>
  <p:slideViewPr>
    <p:cSldViewPr>
      <p:cViewPr varScale="1">
        <p:scale>
          <a:sx n="55" d="100"/>
          <a:sy n="55" d="100"/>
        </p:scale>
        <p:origin x="-1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80928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B – Part </a:t>
            </a:r>
            <a:r>
              <a:rPr lang="en-US" sz="7200" dirty="0" smtClean="0">
                <a:latin typeface="Jivetalk" pitchFamily="2" charset="0"/>
              </a:rPr>
              <a:t>6</a:t>
            </a:r>
            <a:r>
              <a:rPr lang="en-US" sz="7200" dirty="0" smtClean="0">
                <a:latin typeface="Jivetalk" pitchFamily="2" charset="0"/>
              </a:rPr>
              <a:t/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Hormones</a:t>
            </a:r>
            <a:endParaRPr lang="en-US" sz="7200" dirty="0" smtClean="0">
              <a:latin typeface="Jivetalk" pitchFamily="2" charset="0"/>
            </a:endParaRP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B – </a:t>
            </a:r>
            <a:r>
              <a:rPr lang="en-US" dirty="0" err="1" smtClean="0">
                <a:latin typeface="Calibri" pitchFamily="34" charset="0"/>
              </a:rPr>
              <a:t>Biochem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en-US" dirty="0" smtClean="0"/>
              <a:t>B6.2 – Cholesterol </a:t>
            </a:r>
            <a:r>
              <a:rPr lang="en-US" dirty="0" err="1" smtClean="0"/>
              <a:t>vs</a:t>
            </a:r>
            <a:r>
              <a:rPr lang="en-US" dirty="0" smtClean="0"/>
              <a:t> 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Cholesterol</a:t>
            </a:r>
          </a:p>
          <a:p>
            <a:pPr lvl="1"/>
            <a:r>
              <a:rPr lang="en-US" dirty="0" smtClean="0"/>
              <a:t>In cells and tissues, synthesized as required</a:t>
            </a:r>
          </a:p>
          <a:p>
            <a:pPr lvl="1"/>
            <a:r>
              <a:rPr lang="en-US" dirty="0" smtClean="0"/>
              <a:t>In mammals, obtained through a diet of meat and lipids. Also synthesized in the liver</a:t>
            </a:r>
          </a:p>
          <a:p>
            <a:r>
              <a:rPr lang="en-US" u="sng" dirty="0" smtClean="0"/>
              <a:t>Sex Hormones</a:t>
            </a:r>
          </a:p>
          <a:p>
            <a:pPr lvl="1"/>
            <a:r>
              <a:rPr lang="en-US" b="1" dirty="0" smtClean="0"/>
              <a:t>Male</a:t>
            </a:r>
            <a:r>
              <a:rPr lang="en-US" dirty="0" smtClean="0"/>
              <a:t> Sex Hormones, </a:t>
            </a:r>
            <a:r>
              <a:rPr lang="en-US" b="1" dirty="0" smtClean="0"/>
              <a:t>testosterone</a:t>
            </a:r>
            <a:r>
              <a:rPr lang="en-US" dirty="0" smtClean="0"/>
              <a:t> and </a:t>
            </a:r>
            <a:r>
              <a:rPr lang="en-US" b="1" dirty="0" err="1" smtClean="0"/>
              <a:t>adrosterone</a:t>
            </a:r>
            <a:endParaRPr lang="en-US" b="1" dirty="0" smtClean="0"/>
          </a:p>
          <a:p>
            <a:pPr lvl="2"/>
            <a:r>
              <a:rPr lang="en-US" dirty="0" smtClean="0"/>
              <a:t>Produced in the testes and derived from cholesterol</a:t>
            </a:r>
          </a:p>
          <a:p>
            <a:pPr lvl="1"/>
            <a:r>
              <a:rPr lang="en-US" b="1" dirty="0" smtClean="0"/>
              <a:t>Female</a:t>
            </a:r>
            <a:r>
              <a:rPr lang="en-US" dirty="0" smtClean="0"/>
              <a:t> Sex Hormones, </a:t>
            </a:r>
            <a:r>
              <a:rPr lang="en-US" b="1" dirty="0" smtClean="0"/>
              <a:t>progesterone</a:t>
            </a:r>
            <a:r>
              <a:rPr lang="en-US" dirty="0" smtClean="0"/>
              <a:t> and </a:t>
            </a:r>
            <a:r>
              <a:rPr lang="en-US" b="1" dirty="0" smtClean="0"/>
              <a:t>estrogen</a:t>
            </a:r>
          </a:p>
          <a:p>
            <a:pPr lvl="2"/>
            <a:r>
              <a:rPr lang="en-US" dirty="0" smtClean="0"/>
              <a:t>Derived from cholesterol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B6.2 – Sex Hormone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of the sex hormones has a similar structure to that of Cholesterol with differing functional groups and alkene features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8365"/>
            <a:ext cx="9144000" cy="400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B6.3 – Oral Contraceptives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52736"/>
            <a:ext cx="8839200" cy="4495800"/>
          </a:xfrm>
        </p:spPr>
        <p:txBody>
          <a:bodyPr/>
          <a:lstStyle/>
          <a:p>
            <a:r>
              <a:rPr lang="en-US" i="1" dirty="0"/>
              <a:t>B.6.3 </a:t>
            </a:r>
            <a:r>
              <a:rPr lang="en-US" b="1" i="1" dirty="0"/>
              <a:t>Describe</a:t>
            </a:r>
            <a:r>
              <a:rPr lang="en-US" i="1" dirty="0"/>
              <a:t> the mode of action of oral contraceptives. (2)</a:t>
            </a:r>
          </a:p>
          <a:p>
            <a:r>
              <a:rPr lang="en-US" dirty="0" smtClean="0"/>
              <a:t>At the start of the menstrual cycle the </a:t>
            </a:r>
            <a:r>
              <a:rPr lang="en-US" b="1" dirty="0" smtClean="0"/>
              <a:t>pituitary glad</a:t>
            </a:r>
            <a:r>
              <a:rPr lang="en-US" dirty="0" smtClean="0"/>
              <a:t> in the brain releases </a:t>
            </a:r>
            <a:r>
              <a:rPr lang="en-US" b="1" dirty="0" smtClean="0"/>
              <a:t>follicle stimulating hormones</a:t>
            </a:r>
            <a:r>
              <a:rPr lang="en-US" dirty="0" smtClean="0"/>
              <a:t> (FSH)</a:t>
            </a:r>
          </a:p>
          <a:p>
            <a:pPr lvl="1"/>
            <a:r>
              <a:rPr lang="en-US" b="1" dirty="0" smtClean="0"/>
              <a:t>FSH</a:t>
            </a:r>
            <a:r>
              <a:rPr lang="en-US" dirty="0" smtClean="0"/>
              <a:t> is secreted into the </a:t>
            </a:r>
            <a:r>
              <a:rPr lang="en-US" b="1" dirty="0" smtClean="0"/>
              <a:t>blood stream </a:t>
            </a:r>
            <a:r>
              <a:rPr lang="en-US" dirty="0" smtClean="0"/>
              <a:t>and enters the </a:t>
            </a:r>
            <a:r>
              <a:rPr lang="en-US" b="1" dirty="0" smtClean="0"/>
              <a:t>ovaries</a:t>
            </a:r>
            <a:r>
              <a:rPr lang="en-US" dirty="0" smtClean="0"/>
              <a:t> where it causes a fluid-filled sac known as a </a:t>
            </a:r>
            <a:r>
              <a:rPr lang="en-US" b="1" dirty="0" smtClean="0"/>
              <a:t>follicle</a:t>
            </a:r>
            <a:r>
              <a:rPr lang="en-US" dirty="0" smtClean="0"/>
              <a:t> to produce an </a:t>
            </a:r>
            <a:r>
              <a:rPr lang="en-US" b="1" dirty="0" smtClean="0"/>
              <a:t>ovum</a:t>
            </a:r>
            <a:r>
              <a:rPr lang="en-US" dirty="0" smtClean="0"/>
              <a:t> (egg). </a:t>
            </a:r>
          </a:p>
          <a:p>
            <a:pPr lvl="1"/>
            <a:r>
              <a:rPr lang="en-US" dirty="0" smtClean="0"/>
              <a:t>The developing follicle releases </a:t>
            </a:r>
            <a:r>
              <a:rPr lang="en-US" b="1" dirty="0" smtClean="0"/>
              <a:t>estrogen</a:t>
            </a:r>
            <a:r>
              <a:rPr lang="en-US" dirty="0" smtClean="0"/>
              <a:t>, to prepare the release of the ovum (egg) and thickening of the </a:t>
            </a:r>
            <a:r>
              <a:rPr lang="en-US" b="1" dirty="0" smtClean="0"/>
              <a:t>uterine lining </a:t>
            </a:r>
            <a:r>
              <a:rPr lang="en-US" dirty="0" smtClean="0"/>
              <a:t>(endometrium).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4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B6.3 – Contraceptive Action 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1246"/>
            <a:ext cx="9144000" cy="5786198"/>
          </a:xfrm>
        </p:spPr>
      </p:pic>
    </p:spTree>
    <p:extLst>
      <p:ext uri="{BB962C8B-B14F-4D97-AF65-F5344CB8AC3E}">
        <p14:creationId xmlns:p14="http://schemas.microsoft.com/office/powerpoint/2010/main" val="292303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B6.3 – The Cycle Continues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about two weeks, FHS production stops (via negative feedback mechanism) and </a:t>
            </a:r>
            <a:r>
              <a:rPr lang="en-US" b="1" dirty="0" smtClean="0"/>
              <a:t>luteinizing hormone</a:t>
            </a:r>
            <a:r>
              <a:rPr lang="en-US" dirty="0" smtClean="0"/>
              <a:t> (LH) is produced. </a:t>
            </a:r>
          </a:p>
          <a:p>
            <a:r>
              <a:rPr lang="en-US" b="1" dirty="0" smtClean="0"/>
              <a:t>LH</a:t>
            </a:r>
            <a:r>
              <a:rPr lang="en-US" dirty="0" smtClean="0"/>
              <a:t> is then transported via the blood stream to the </a:t>
            </a:r>
            <a:r>
              <a:rPr lang="en-US" b="1" dirty="0" smtClean="0"/>
              <a:t>ovaries</a:t>
            </a:r>
            <a:r>
              <a:rPr lang="en-US" dirty="0" smtClean="0"/>
              <a:t> where it stimulates </a:t>
            </a:r>
            <a:r>
              <a:rPr lang="en-US" b="1" dirty="0" smtClean="0"/>
              <a:t>ovulation</a:t>
            </a:r>
            <a:r>
              <a:rPr lang="en-US" dirty="0" smtClean="0"/>
              <a:t> from the follicle</a:t>
            </a:r>
          </a:p>
          <a:p>
            <a:r>
              <a:rPr lang="en-US" dirty="0" smtClean="0"/>
              <a:t>The remains of the follicle are transported to a body called the </a:t>
            </a:r>
            <a:r>
              <a:rPr lang="en-US" b="1" dirty="0" smtClean="0"/>
              <a:t>corpus </a:t>
            </a:r>
            <a:r>
              <a:rPr lang="en-US" b="1" dirty="0" err="1" smtClean="0"/>
              <a:t>luteum</a:t>
            </a:r>
            <a:r>
              <a:rPr lang="en-US" b="1" dirty="0"/>
              <a:t> </a:t>
            </a:r>
            <a:r>
              <a:rPr lang="en-US" dirty="0" smtClean="0"/>
              <a:t>(a temporary endocrine glad that secretes </a:t>
            </a:r>
            <a:r>
              <a:rPr lang="en-US" b="1" dirty="0" smtClean="0"/>
              <a:t>progesterone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8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B6.3 – The Cycle Continues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Progesterone</a:t>
            </a:r>
            <a:r>
              <a:rPr lang="en-US" dirty="0" smtClean="0"/>
              <a:t> causes the ovum (egg) to travel to the uterus and the uterine wall to continue building. </a:t>
            </a:r>
          </a:p>
          <a:p>
            <a:r>
              <a:rPr lang="en-US" dirty="0" smtClean="0"/>
              <a:t>If the ovum is </a:t>
            </a:r>
            <a:r>
              <a:rPr lang="en-US" b="1" dirty="0" smtClean="0">
                <a:solidFill>
                  <a:srgbClr val="C00000"/>
                </a:solidFill>
              </a:rPr>
              <a:t>not fertilized</a:t>
            </a:r>
            <a:r>
              <a:rPr lang="en-US" dirty="0" smtClean="0"/>
              <a:t>, the corpus </a:t>
            </a:r>
            <a:r>
              <a:rPr lang="en-US" dirty="0" err="1" smtClean="0"/>
              <a:t>luteum</a:t>
            </a:r>
            <a:r>
              <a:rPr lang="en-US" dirty="0" smtClean="0"/>
              <a:t> breaks down, the ovum degenerates and </a:t>
            </a:r>
            <a:r>
              <a:rPr lang="en-US" dirty="0" err="1" smtClean="0"/>
              <a:t>mentruation</a:t>
            </a:r>
            <a:r>
              <a:rPr lang="en-US" dirty="0" smtClean="0"/>
              <a:t> begins</a:t>
            </a:r>
          </a:p>
          <a:p>
            <a:pPr lvl="1"/>
            <a:r>
              <a:rPr lang="en-US" b="1" dirty="0" smtClean="0"/>
              <a:t>Menstruation</a:t>
            </a:r>
            <a:r>
              <a:rPr lang="en-US" dirty="0" smtClean="0"/>
              <a:t> washes away the ovum and the uterine lining</a:t>
            </a:r>
          </a:p>
          <a:p>
            <a:r>
              <a:rPr lang="en-US" dirty="0" smtClean="0"/>
              <a:t>If the ovum </a:t>
            </a:r>
            <a:r>
              <a:rPr lang="en-US" b="1" dirty="0" smtClean="0">
                <a:solidFill>
                  <a:srgbClr val="16921C"/>
                </a:solidFill>
              </a:rPr>
              <a:t>is fertilized </a:t>
            </a:r>
            <a:r>
              <a:rPr lang="en-US" dirty="0" smtClean="0"/>
              <a:t>it embeds itself in the </a:t>
            </a:r>
            <a:r>
              <a:rPr lang="en-US" b="1" dirty="0" smtClean="0"/>
              <a:t>uterine wall </a:t>
            </a:r>
            <a:r>
              <a:rPr lang="en-US" dirty="0" smtClean="0"/>
              <a:t>and overall hormone levels rise 	dramatically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0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B6.3 – Oral Contraceptives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 of some oral contraceptives </a:t>
            </a:r>
            <a:r>
              <a:rPr lang="en-US" b="1" dirty="0" smtClean="0"/>
              <a:t>inhibits the production</a:t>
            </a:r>
            <a:r>
              <a:rPr lang="en-US" dirty="0" smtClean="0"/>
              <a:t> of </a:t>
            </a:r>
            <a:r>
              <a:rPr lang="en-US" b="1" dirty="0" smtClean="0"/>
              <a:t>FSH</a:t>
            </a:r>
            <a:r>
              <a:rPr lang="en-US" dirty="0" smtClean="0"/>
              <a:t> (follicle stimulating hormones) and </a:t>
            </a:r>
            <a:r>
              <a:rPr lang="en-US" b="1" dirty="0" smtClean="0"/>
              <a:t>LH</a:t>
            </a:r>
            <a:r>
              <a:rPr lang="en-US" dirty="0" smtClean="0"/>
              <a:t> (</a:t>
            </a:r>
            <a:r>
              <a:rPr lang="en-US" dirty="0" err="1" smtClean="0"/>
              <a:t>lutenizing</a:t>
            </a:r>
            <a:r>
              <a:rPr lang="en-US" dirty="0" smtClean="0"/>
              <a:t> hormones). Each of these causes the release of the ovum (egg)</a:t>
            </a:r>
          </a:p>
          <a:p>
            <a:r>
              <a:rPr lang="en-US" dirty="0" smtClean="0"/>
              <a:t>Another option (and the original method) is to supplement </a:t>
            </a:r>
            <a:r>
              <a:rPr lang="en-US" b="1" dirty="0" smtClean="0"/>
              <a:t>progesterone</a:t>
            </a:r>
            <a:r>
              <a:rPr lang="en-US" dirty="0" smtClean="0"/>
              <a:t> which tricks the body into thinking it’s already pregnant and therefore not releasing a new ovum (egg) that month</a:t>
            </a:r>
          </a:p>
          <a:p>
            <a:r>
              <a:rPr lang="en-US" dirty="0" smtClean="0"/>
              <a:t>Both options regulate the menstrual cycle by introducing heavy amounts of hormones to the 	body. This must be maintained or the body 	may compensate for ‘delayed ovulation’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61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2831232" cy="2052464"/>
          </a:xfrm>
        </p:spPr>
        <p:txBody>
          <a:bodyPr/>
          <a:lstStyle/>
          <a:p>
            <a:r>
              <a:rPr lang="en-US" dirty="0" smtClean="0"/>
              <a:t>B6.3 – Hormone Levels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056"/>
            <a:ext cx="6084168" cy="685594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2204864"/>
            <a:ext cx="2755032" cy="373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This figure demonstrates the changing levels of hormones in the body throughout the monthly menstruation cycle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320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B6.4 – Steroid use, good and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47800"/>
            <a:ext cx="8964488" cy="4495800"/>
          </a:xfrm>
        </p:spPr>
        <p:txBody>
          <a:bodyPr/>
          <a:lstStyle/>
          <a:p>
            <a:r>
              <a:rPr lang="en-US" i="1" dirty="0"/>
              <a:t>B.6.4 </a:t>
            </a:r>
            <a:r>
              <a:rPr lang="en-US" b="1" i="1" dirty="0"/>
              <a:t>Outline</a:t>
            </a:r>
            <a:r>
              <a:rPr lang="en-US" i="1" dirty="0"/>
              <a:t> the use and abuse of steroids. (2)</a:t>
            </a:r>
          </a:p>
          <a:p>
            <a:r>
              <a:rPr lang="en-US" dirty="0" smtClean="0"/>
              <a:t>In the 1920’s it had been established that the testes produced a hormone which was responsible for the male characteristics. </a:t>
            </a:r>
            <a:endParaRPr lang="en-US" dirty="0"/>
          </a:p>
          <a:p>
            <a:r>
              <a:rPr lang="en-US" dirty="0" smtClean="0"/>
              <a:t>It was called </a:t>
            </a:r>
            <a:r>
              <a:rPr lang="en-US" b="1" dirty="0" smtClean="0"/>
              <a:t>testosterone</a:t>
            </a:r>
            <a:r>
              <a:rPr lang="en-US" dirty="0" smtClean="0"/>
              <a:t> and studies began. First complete synthesis was achieved in 1935</a:t>
            </a:r>
          </a:p>
          <a:p>
            <a:r>
              <a:rPr lang="en-US" dirty="0" smtClean="0"/>
              <a:t>Testosterone is responsible for:</a:t>
            </a:r>
          </a:p>
          <a:p>
            <a:pPr lvl="1"/>
            <a:r>
              <a:rPr lang="en-US" dirty="0" smtClean="0"/>
              <a:t>sexual development in males </a:t>
            </a:r>
          </a:p>
          <a:p>
            <a:pPr lvl="1"/>
            <a:r>
              <a:rPr lang="en-US" dirty="0" smtClean="0"/>
              <a:t>simulating growth and protein synthesis in muscles</a:t>
            </a:r>
          </a:p>
          <a:p>
            <a:pPr lvl="1"/>
            <a:r>
              <a:rPr lang="en-US" dirty="0" smtClean="0"/>
              <a:t>production of red blood cells by the bone marrow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42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B6.4 – Silly Nazis!!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Reports of Nazi soldiers that were fed     synthesized hormones  have been published all over, true or not, it’s funny</a:t>
            </a:r>
          </a:p>
          <a:p>
            <a:r>
              <a:rPr lang="en-US" dirty="0" smtClean="0"/>
              <a:t>Supposedly, Nazi soldiers were fed synthetic testosterone in hopes to create strong troops for the “master race” </a:t>
            </a:r>
          </a:p>
          <a:p>
            <a:r>
              <a:rPr lang="en-US" dirty="0" smtClean="0"/>
              <a:t>Unfortunately for the Nazis (and fortunate for us) testosterone is a steroid-based hormone and </a:t>
            </a:r>
            <a:r>
              <a:rPr lang="en-US" dirty="0" err="1" smtClean="0"/>
              <a:t>hense</a:t>
            </a:r>
            <a:r>
              <a:rPr lang="en-US" dirty="0" smtClean="0"/>
              <a:t> poorly soluble in water, so supplemented it was flushed out of the system and had little effect on 	the soldiers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864"/>
            <a:ext cx="1922775" cy="19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1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B6 Hormones - 3 hours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B.6.1 Outline the production and function of hormones in the body. (2)</a:t>
            </a:r>
          </a:p>
          <a:p>
            <a:r>
              <a:rPr lang="en-US" sz="2400" dirty="0" smtClean="0"/>
              <a:t>B.6.2 Compare the structures of cholesterol and the sex hormones. (3)</a:t>
            </a:r>
          </a:p>
          <a:p>
            <a:r>
              <a:rPr lang="en-US" sz="2400" dirty="0" smtClean="0"/>
              <a:t>B.6.3 Describe the mode of action of oral contraceptives. (2)</a:t>
            </a:r>
          </a:p>
          <a:p>
            <a:r>
              <a:rPr lang="en-US" sz="2400" dirty="0" smtClean="0"/>
              <a:t>B.6.4 Outline the use and abuse of steroids. (2)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1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B6.4 - Testosterone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Testosterone is naturally broken down in the body to an </a:t>
            </a:r>
            <a:r>
              <a:rPr lang="en-US" b="1" dirty="0" smtClean="0"/>
              <a:t>inactive</a:t>
            </a:r>
            <a:r>
              <a:rPr lang="en-US" dirty="0" smtClean="0"/>
              <a:t> compound called </a:t>
            </a:r>
            <a:r>
              <a:rPr lang="en-US" b="1" dirty="0" smtClean="0"/>
              <a:t>‘17-ketosteroids’ </a:t>
            </a:r>
            <a:r>
              <a:rPr lang="en-US" dirty="0" smtClean="0"/>
              <a:t>which differs from testosterone by having a </a:t>
            </a:r>
            <a:r>
              <a:rPr lang="en-US" b="1" dirty="0" smtClean="0"/>
              <a:t>ketone </a:t>
            </a:r>
            <a:r>
              <a:rPr lang="en-US" dirty="0" smtClean="0"/>
              <a:t>at position 17 instead of a </a:t>
            </a:r>
            <a:r>
              <a:rPr lang="en-US" b="1" dirty="0" smtClean="0"/>
              <a:t>primary alcohol</a:t>
            </a:r>
          </a:p>
          <a:p>
            <a:r>
              <a:rPr lang="en-US" dirty="0" smtClean="0"/>
              <a:t>Researchers found that by substituting the hydrogen atom on carbon 17 with an </a:t>
            </a:r>
            <a:r>
              <a:rPr lang="en-US" b="1" dirty="0" smtClean="0"/>
              <a:t>alkyl group </a:t>
            </a:r>
            <a:r>
              <a:rPr lang="en-US" dirty="0" smtClean="0"/>
              <a:t>(ethyl or propyl), the testosterone derivative could last much longer in the body with the same biological effects.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31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B6.4 – Testosterone Derivatives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6084"/>
            <a:ext cx="9144000" cy="5686821"/>
          </a:xfrm>
        </p:spPr>
      </p:pic>
    </p:spTree>
    <p:extLst>
      <p:ext uri="{BB962C8B-B14F-4D97-AF65-F5344CB8AC3E}">
        <p14:creationId xmlns:p14="http://schemas.microsoft.com/office/powerpoint/2010/main" val="42131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en-US" dirty="0" smtClean="0"/>
              <a:t>B6.4 – Other Testosterone Derivatives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complex ester derivatives of testosterone have also been synthesized by introducing various chemical groups at positions 1, 2, 9, 11. </a:t>
            </a:r>
          </a:p>
          <a:p>
            <a:r>
              <a:rPr lang="en-US" dirty="0" smtClean="0"/>
              <a:t>These are known as </a:t>
            </a:r>
            <a:r>
              <a:rPr lang="en-US" b="1" dirty="0" smtClean="0"/>
              <a:t>anabolic steroids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Resistant to breakdown by enzymes that destroy (metabolize) testosterone</a:t>
            </a:r>
          </a:p>
          <a:p>
            <a:pPr lvl="1"/>
            <a:r>
              <a:rPr lang="en-US" dirty="0" smtClean="0"/>
              <a:t>Shape is different so they don’t bind to the active site of the enzymes (proteins) that catalyze testosterone oxidation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B6.4 – Anabolic Steroids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Anabolic Steroids</a:t>
            </a:r>
          </a:p>
          <a:p>
            <a:pPr lvl="1"/>
            <a:r>
              <a:rPr lang="en-US" dirty="0" smtClean="0"/>
              <a:t>Increase muscle bulk and stimulate competitiveness</a:t>
            </a:r>
          </a:p>
          <a:p>
            <a:pPr lvl="1"/>
            <a:r>
              <a:rPr lang="en-US" dirty="0" smtClean="0"/>
              <a:t>Maintained well when drugs are taken in training and stopped before competition</a:t>
            </a:r>
          </a:p>
          <a:p>
            <a:pPr lvl="1"/>
            <a:r>
              <a:rPr lang="en-US" dirty="0" smtClean="0"/>
              <a:t>Detected in urine through GC-MS</a:t>
            </a:r>
          </a:p>
          <a:p>
            <a:pPr lvl="1"/>
            <a:r>
              <a:rPr lang="en-US" dirty="0" smtClean="0"/>
              <a:t>If used in women, they develop muscle features, deep voice, body hair, rough skin, stop period</a:t>
            </a:r>
          </a:p>
          <a:p>
            <a:pPr lvl="1"/>
            <a:r>
              <a:rPr lang="en-US" dirty="0" smtClean="0"/>
              <a:t>Men develop acne, premature baldness, prone to heart attacks</a:t>
            </a:r>
          </a:p>
          <a:p>
            <a:pPr lvl="1"/>
            <a:r>
              <a:rPr lang="en-US" dirty="0" smtClean="0"/>
              <a:t>Banned in the 1976 Olympic Games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52400"/>
            <a:ext cx="8928992" cy="838200"/>
          </a:xfrm>
        </p:spPr>
        <p:txBody>
          <a:bodyPr/>
          <a:lstStyle/>
          <a:p>
            <a:r>
              <a:rPr lang="en-US" dirty="0" smtClean="0"/>
              <a:t>B6.4 – Therapeutic use of Steroids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46" y="1033732"/>
            <a:ext cx="8928992" cy="4495800"/>
          </a:xfrm>
        </p:spPr>
        <p:txBody>
          <a:bodyPr/>
          <a:lstStyle/>
          <a:p>
            <a:r>
              <a:rPr lang="en-US" dirty="0" smtClean="0"/>
              <a:t>Therapeutic use of anabolic steroids:</a:t>
            </a:r>
          </a:p>
          <a:p>
            <a:pPr lvl="1"/>
            <a:r>
              <a:rPr lang="en-US" dirty="0" smtClean="0"/>
              <a:t>Bone marrow stimulation (</a:t>
            </a:r>
            <a:r>
              <a:rPr lang="en-US" dirty="0" err="1" smtClean="0"/>
              <a:t>lukemia</a:t>
            </a:r>
            <a:r>
              <a:rPr lang="en-US" dirty="0" smtClean="0"/>
              <a:t>, kidney failure)</a:t>
            </a:r>
          </a:p>
          <a:p>
            <a:pPr lvl="1"/>
            <a:r>
              <a:rPr lang="en-US" dirty="0" smtClean="0"/>
              <a:t>Stimulation of growth (for growth failures)</a:t>
            </a:r>
          </a:p>
          <a:p>
            <a:pPr lvl="1"/>
            <a:r>
              <a:rPr lang="en-US" dirty="0" smtClean="0"/>
              <a:t>Stimulation of appetite and increase in muscle mass, for patients with chronic wasting conditions such as AIDS</a:t>
            </a:r>
          </a:p>
          <a:p>
            <a:pPr lvl="1"/>
            <a:r>
              <a:rPr lang="en-US" dirty="0" smtClean="0"/>
              <a:t>Hormone replacement therapy, for treating men with low levels of testosterone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869160"/>
            <a:ext cx="7411536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3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/>
          <a:lstStyle/>
          <a:p>
            <a:r>
              <a:rPr lang="en-US" dirty="0" smtClean="0"/>
              <a:t>B6.1 – Hormone Production/Function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B.6.1 </a:t>
            </a:r>
            <a:r>
              <a:rPr lang="en-US" b="1" i="1" dirty="0"/>
              <a:t>Outline</a:t>
            </a:r>
            <a:r>
              <a:rPr lang="en-US" i="1" dirty="0"/>
              <a:t> the production and function of hormones in the body. (2</a:t>
            </a:r>
            <a:r>
              <a:rPr lang="en-US" i="1" dirty="0" smtClean="0"/>
              <a:t>)</a:t>
            </a:r>
          </a:p>
          <a:p>
            <a:r>
              <a:rPr lang="en-US" b="1" dirty="0" smtClean="0"/>
              <a:t>Hormones</a:t>
            </a:r>
            <a:r>
              <a:rPr lang="en-US" dirty="0" smtClean="0"/>
              <a:t> are chemical messengers</a:t>
            </a:r>
          </a:p>
          <a:p>
            <a:r>
              <a:rPr lang="en-US" dirty="0" smtClean="0"/>
              <a:t>Hormones are produced and secreted from the cells of ductless or </a:t>
            </a:r>
            <a:r>
              <a:rPr lang="en-US" b="1" dirty="0" smtClean="0"/>
              <a:t>endocrine gland</a:t>
            </a:r>
            <a:endParaRPr lang="en-US" dirty="0" smtClean="0"/>
          </a:p>
          <a:p>
            <a:r>
              <a:rPr lang="en-US" dirty="0" smtClean="0"/>
              <a:t>Transported in the blood stream but only target and act on specific organs</a:t>
            </a:r>
          </a:p>
          <a:p>
            <a:r>
              <a:rPr lang="en-US" dirty="0" smtClean="0"/>
              <a:t>In very small amounts in blood but control many body functions and activities</a:t>
            </a:r>
          </a:p>
          <a:p>
            <a:r>
              <a:rPr lang="en-US" dirty="0" smtClean="0"/>
              <a:t>Specifically cause changes in metabolism of the 	target organs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7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B6.1 – The </a:t>
            </a:r>
            <a:r>
              <a:rPr lang="en-US" dirty="0"/>
              <a:t>E</a:t>
            </a:r>
            <a:r>
              <a:rPr lang="en-US" dirty="0" smtClean="0"/>
              <a:t>ndocrine System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34235"/>
            <a:ext cx="7105997" cy="5623765"/>
          </a:xfrm>
        </p:spPr>
      </p:pic>
    </p:spTree>
    <p:extLst>
      <p:ext uri="{BB962C8B-B14F-4D97-AF65-F5344CB8AC3E}">
        <p14:creationId xmlns:p14="http://schemas.microsoft.com/office/powerpoint/2010/main" val="211387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B6.1 – Endocrine Functions 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8684991" cy="4276700"/>
          </a:xfrm>
        </p:spPr>
      </p:pic>
    </p:spTree>
    <p:extLst>
      <p:ext uri="{BB962C8B-B14F-4D97-AF65-F5344CB8AC3E}">
        <p14:creationId xmlns:p14="http://schemas.microsoft.com/office/powerpoint/2010/main" val="113616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B6.Ex – Hormone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analysis of hormones shows they fall into two groups:</a:t>
            </a:r>
          </a:p>
          <a:p>
            <a:pPr lvl="1"/>
            <a:r>
              <a:rPr lang="en-US" dirty="0" smtClean="0"/>
              <a:t>Steroids (ex. sex hormones)</a:t>
            </a:r>
          </a:p>
          <a:p>
            <a:pPr lvl="2"/>
            <a:r>
              <a:rPr lang="en-US" dirty="0" smtClean="0"/>
              <a:t>Move across the membrane (as they are non-polar) to activate specific genes, causing protein synthesis</a:t>
            </a:r>
          </a:p>
          <a:p>
            <a:pPr lvl="1"/>
            <a:r>
              <a:rPr lang="en-US" dirty="0" smtClean="0"/>
              <a:t>Peptides (small proteins like insulin and ADH)</a:t>
            </a:r>
          </a:p>
          <a:p>
            <a:pPr lvl="2"/>
            <a:r>
              <a:rPr lang="en-US" dirty="0" smtClean="0"/>
              <a:t>Bind to the protein membrane receptors, activating existing proteins in the cytoplasm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0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B6.Ex – Hormone Mechanisms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9"/>
            <a:ext cx="9196608" cy="5148340"/>
          </a:xfrm>
        </p:spPr>
      </p:pic>
      <p:sp>
        <p:nvSpPr>
          <p:cNvPr id="5" name="TextBox 4"/>
          <p:cNvSpPr txBox="1"/>
          <p:nvPr/>
        </p:nvSpPr>
        <p:spPr>
          <a:xfrm>
            <a:off x="0" y="1407223"/>
            <a:ext cx="4355976" cy="46166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Steroid Hormone Action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41426" y="1407223"/>
            <a:ext cx="4602573" cy="461665"/>
          </a:xfrm>
          <a:prstGeom prst="rect">
            <a:avLst/>
          </a:prstGeom>
          <a:solidFill>
            <a:srgbClr val="16921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Amine/peptide Hormone Action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/>
          <a:lstStyle/>
          <a:p>
            <a:r>
              <a:rPr lang="en-US" dirty="0" smtClean="0"/>
              <a:t>B6.2 – Structures of Cholesterol/Sex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B.6.2 </a:t>
            </a:r>
            <a:r>
              <a:rPr lang="en-US" b="1" i="1" dirty="0"/>
              <a:t>Compare</a:t>
            </a:r>
            <a:r>
              <a:rPr lang="en-US" i="1" dirty="0"/>
              <a:t> the structures of cholesterol and the sex hormones. (3</a:t>
            </a:r>
            <a:r>
              <a:rPr lang="en-US" i="1" dirty="0" smtClean="0"/>
              <a:t>)</a:t>
            </a:r>
          </a:p>
          <a:p>
            <a:r>
              <a:rPr lang="en-US" b="1" dirty="0" smtClean="0"/>
              <a:t>Sterols</a:t>
            </a:r>
            <a:r>
              <a:rPr lang="en-US" dirty="0" smtClean="0"/>
              <a:t> are structural </a:t>
            </a:r>
            <a:r>
              <a:rPr lang="en-US" b="1" dirty="0" smtClean="0"/>
              <a:t>lipids</a:t>
            </a:r>
            <a:r>
              <a:rPr lang="en-US" dirty="0" smtClean="0"/>
              <a:t> present in the membranes of animal and plan cells</a:t>
            </a:r>
          </a:p>
          <a:p>
            <a:pPr lvl="1"/>
            <a:r>
              <a:rPr lang="en-US" b="1" dirty="0" smtClean="0"/>
              <a:t>Four</a:t>
            </a:r>
            <a:r>
              <a:rPr lang="en-US" dirty="0" smtClean="0"/>
              <a:t> fused rings</a:t>
            </a:r>
          </a:p>
          <a:p>
            <a:pPr lvl="2"/>
            <a:r>
              <a:rPr lang="en-US" b="1" dirty="0" smtClean="0"/>
              <a:t>3</a:t>
            </a:r>
            <a:r>
              <a:rPr lang="en-US" dirty="0" smtClean="0"/>
              <a:t> x </a:t>
            </a:r>
            <a:r>
              <a:rPr lang="en-US" dirty="0" err="1" smtClean="0"/>
              <a:t>cyclohex</a:t>
            </a:r>
            <a:r>
              <a:rPr lang="en-US" dirty="0" smtClean="0"/>
              <a:t>(</a:t>
            </a:r>
            <a:r>
              <a:rPr lang="en-US" dirty="0" err="1" smtClean="0"/>
              <a:t>ane</a:t>
            </a:r>
            <a:r>
              <a:rPr lang="en-US" dirty="0" smtClean="0"/>
              <a:t>)</a:t>
            </a:r>
          </a:p>
          <a:p>
            <a:pPr lvl="2"/>
            <a:r>
              <a:rPr lang="en-US" b="1" dirty="0" smtClean="0"/>
              <a:t>1</a:t>
            </a:r>
            <a:r>
              <a:rPr lang="en-US" dirty="0" smtClean="0"/>
              <a:t> x </a:t>
            </a:r>
            <a:r>
              <a:rPr lang="en-US" dirty="0" err="1" smtClean="0"/>
              <a:t>cyclopen</a:t>
            </a:r>
            <a:r>
              <a:rPr lang="en-US" dirty="0" smtClean="0"/>
              <a:t>(</a:t>
            </a:r>
            <a:r>
              <a:rPr lang="en-US" dirty="0" err="1" smtClean="0"/>
              <a:t>ane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Cholesterol</a:t>
            </a:r>
            <a:r>
              <a:rPr lang="en-US" dirty="0" smtClean="0"/>
              <a:t> is the major sterol in animal tissue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9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B6.2 – Cholesterol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Remember, as we have already seen, that steroids (although they don’t look like lipids) are in the same category</a:t>
            </a:r>
          </a:p>
          <a:p>
            <a:r>
              <a:rPr lang="en-US" dirty="0" smtClean="0"/>
              <a:t>Due to its insolubility, cholesterol is transported through the blood in the form of lipoproteins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789040"/>
            <a:ext cx="5760640" cy="285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7378</TotalTime>
  <Words>1177</Words>
  <Application>Microsoft Office PowerPoint</Application>
  <PresentationFormat>On-screen Show (4:3)</PresentationFormat>
  <Paragraphs>103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Blueprint</vt:lpstr>
      <vt:lpstr>Topic B – Part 6 Hormones</vt:lpstr>
      <vt:lpstr>B6 Hormones - 3 hours</vt:lpstr>
      <vt:lpstr>B6.1 – Hormone Production/Function</vt:lpstr>
      <vt:lpstr>B6.1 – The Endocrine System</vt:lpstr>
      <vt:lpstr>B6.1 – Endocrine Functions </vt:lpstr>
      <vt:lpstr>B6.Ex – Hormone Mechanisms</vt:lpstr>
      <vt:lpstr>B6.Ex – Hormone Mechanisms</vt:lpstr>
      <vt:lpstr>B6.2 – Structures of Cholesterol/Sex Hormones</vt:lpstr>
      <vt:lpstr>B6.2 – Cholesterol Structure</vt:lpstr>
      <vt:lpstr>B6.2 – Cholesterol vs Sex Hormones</vt:lpstr>
      <vt:lpstr>B6.2 – Sex Hormone Structure</vt:lpstr>
      <vt:lpstr>B6.3 – Oral Contraceptives</vt:lpstr>
      <vt:lpstr>B6.3 – Contraceptive Action </vt:lpstr>
      <vt:lpstr>B6.3 – The Cycle Continues (2)</vt:lpstr>
      <vt:lpstr>B6.3 – The Cycle Continues (3)</vt:lpstr>
      <vt:lpstr>B6.3 – Oral Contraceptives</vt:lpstr>
      <vt:lpstr>B6.3 – Hormone Levels</vt:lpstr>
      <vt:lpstr>B6.4 – Steroid use, good and bad</vt:lpstr>
      <vt:lpstr>B6.4 – Silly Nazis!!</vt:lpstr>
      <vt:lpstr>B6.4 - Testosterone</vt:lpstr>
      <vt:lpstr>B6.4 – Testosterone Derivatives</vt:lpstr>
      <vt:lpstr>B6.4 – Other Testosterone Derivatives</vt:lpstr>
      <vt:lpstr>B6.4 – Anabolic Steroids</vt:lpstr>
      <vt:lpstr>B6.4 – Therapeutic use of Steroids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196</cp:revision>
  <dcterms:created xsi:type="dcterms:W3CDTF">2011-01-10T11:27:58Z</dcterms:created>
  <dcterms:modified xsi:type="dcterms:W3CDTF">2011-01-26T20:36:05Z</dcterms:modified>
</cp:coreProperties>
</file>